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78" r:id="rId7"/>
    <p:sldId id="289" r:id="rId8"/>
    <p:sldId id="280" r:id="rId9"/>
    <p:sldId id="290" r:id="rId10"/>
    <p:sldId id="279" r:id="rId11"/>
    <p:sldId id="291" r:id="rId12"/>
    <p:sldId id="287" r:id="rId13"/>
    <p:sldId id="292" r:id="rId14"/>
    <p:sldId id="288" r:id="rId15"/>
    <p:sldId id="293" r:id="rId16"/>
    <p:sldId id="286" r:id="rId17"/>
    <p:sldId id="294" r:id="rId18"/>
    <p:sldId id="295"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0655" autoAdjust="0"/>
  </p:normalViewPr>
  <p:slideViewPr>
    <p:cSldViewPr snapToGrid="0">
      <p:cViewPr varScale="1">
        <p:scale>
          <a:sx n="61" d="100"/>
          <a:sy n="61" d="100"/>
        </p:scale>
        <p:origin x="996" y="7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696" y="9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30 Aug 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30 Aug 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DFB19-FB49-2ACC-CC0B-265ACED8D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E8D0-EB27-407F-1647-8D40F1611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4B9D0-F64C-7DE5-D145-8463433EC3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1296B-35EE-B5AF-F3C7-61748B0F4E7F}"/>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394099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97516-71FF-973D-CECA-9F84BF8AA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41637-4038-FC4A-C264-132B8C41B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26F3-A6EB-1F1D-F75D-CF4ED2A293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E73D93-5D3D-FCA2-B80E-4D6A27A03C04}"/>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090484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812FE-3F83-DEB6-0E38-BD62F8308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D7561-2FF7-0961-4F9D-885BA920B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CC049-6D43-382D-2B33-6CE2D72E6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C2EA21-1749-7427-5A0A-23A80B55372A}"/>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804929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fortunelivemedia/5961153889/" TargetMode="External"/><Relationship Id="rId2" Type="http://schemas.openxmlformats.org/officeDocument/2006/relationships/image" Target="../media/image13.jpg"/><Relationship Id="rId1" Type="http://schemas.openxmlformats.org/officeDocument/2006/relationships/slideLayout" Target="../slideLayouts/slideLayout9.xml"/><Relationship Id="rId4" Type="http://schemas.openxmlformats.org/officeDocument/2006/relationships/hyperlink" Target="https://creativecommons.org/licenses/by-nd/3.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The Fall of Lytro</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CC9B-5800-4254-8DD6-237A9E99CAF9}"/>
              </a:ext>
            </a:extLst>
          </p:cNvPr>
          <p:cNvSpPr>
            <a:spLocks noGrp="1"/>
          </p:cNvSpPr>
          <p:nvPr>
            <p:ph type="title"/>
          </p:nvPr>
        </p:nvSpPr>
        <p:spPr/>
        <p:txBody>
          <a:bodyPr/>
          <a:lstStyle/>
          <a:p>
            <a:r>
              <a:rPr lang="en-US" dirty="0"/>
              <a:t>The Cracks begin to Show</a:t>
            </a:r>
          </a:p>
        </p:txBody>
      </p:sp>
      <p:sp>
        <p:nvSpPr>
          <p:cNvPr id="8" name="Content Placeholder 7">
            <a:extLst>
              <a:ext uri="{FF2B5EF4-FFF2-40B4-BE49-F238E27FC236}">
                <a16:creationId xmlns:a16="http://schemas.microsoft.com/office/drawing/2014/main" id="{F673B2E1-AAD6-98D6-A470-62FD976ECBFE}"/>
              </a:ext>
            </a:extLst>
          </p:cNvPr>
          <p:cNvSpPr>
            <a:spLocks noGrp="1"/>
          </p:cNvSpPr>
          <p:nvPr>
            <p:ph sz="half" idx="2"/>
          </p:nvPr>
        </p:nvSpPr>
        <p:spPr/>
        <p:txBody>
          <a:bodyPr>
            <a:normAutofit fontScale="77500" lnSpcReduction="20000"/>
          </a:bodyPr>
          <a:lstStyle/>
          <a:p>
            <a:pPr marL="342900" indent="-342900">
              <a:buFont typeface="+mj-lt"/>
              <a:buAutoNum type="arabicPeriod"/>
            </a:pPr>
            <a:r>
              <a:rPr lang="en-US" b="0" dirty="0"/>
              <a:t>Abysmal Image Quality: While it captured 11 "</a:t>
            </a:r>
            <a:r>
              <a:rPr lang="en-US" b="0" dirty="0" err="1"/>
              <a:t>Megarays</a:t>
            </a:r>
            <a:r>
              <a:rPr lang="en-US" b="0" dirty="0"/>
              <a:t>," the final 2D image you could export was a paltry 1.2 megapixels (1080x1080). In an era when even smartphones were boasting 8 megapixels and higher, this was a massive step backward. The images were only suitable for online sharing, not for printing.</a:t>
            </a:r>
          </a:p>
          <a:p>
            <a:pPr marL="342900" indent="-342900">
              <a:buFont typeface="+mj-lt"/>
              <a:buAutoNum type="arabicPeriod"/>
            </a:pPr>
            <a:r>
              <a:rPr lang="en-US" b="0" dirty="0"/>
              <a:t>Awkward Ergonomics: The tube-like design was weird and unconventional. It was difficult to hold steady and lacked the familiar feel of a camera.</a:t>
            </a:r>
          </a:p>
          <a:p>
            <a:pPr marL="342900" indent="-342900">
              <a:buFont typeface="+mj-lt"/>
              <a:buAutoNum type="arabicPeriod"/>
            </a:pPr>
            <a:r>
              <a:rPr lang="en-US" b="0" dirty="0"/>
              <a:t>Proprietary Ecosystem: The "living pictures" were locked into </a:t>
            </a:r>
            <a:r>
              <a:rPr lang="en-US" b="0" dirty="0" err="1"/>
              <a:t>Lytro's</a:t>
            </a:r>
            <a:r>
              <a:rPr lang="en-US" b="0" dirty="0"/>
              <a:t> proprietary software and web platform. Sharing them on social media was clunky, and you couldn't easily edit them in standard software like Adobe Photoshop.</a:t>
            </a:r>
          </a:p>
          <a:p>
            <a:pPr marL="342900" indent="-342900">
              <a:buFont typeface="+mj-lt"/>
              <a:buAutoNum type="arabicPeriod"/>
            </a:pPr>
            <a:r>
              <a:rPr lang="en-US" b="0" dirty="0"/>
              <a:t>A Gimmick, Not a Must-Have: The core feature—refocusing—was a cool party trick. But for most photographers, both amateur and professional, it didn't solve a pressing problem. Most people had become adept enough at focusing, especially with the rise of autofocus and touchscreen focusing on phones.</a:t>
            </a:r>
          </a:p>
          <a:p>
            <a:pPr marL="342900" indent="-342900">
              <a:buFont typeface="+mj-lt"/>
              <a:buAutoNum type="arabicPeriod"/>
            </a:pPr>
            <a:r>
              <a:rPr lang="en-US" b="0" dirty="0"/>
              <a:t>High Price: At $399-$499, it was an expensive novelty item that delivered lower-quality images than cameras and phones that cost less.</a:t>
            </a:r>
          </a:p>
        </p:txBody>
      </p:sp>
      <p:sp>
        <p:nvSpPr>
          <p:cNvPr id="7" name="Slide Number Placeholder 6">
            <a:extLst>
              <a:ext uri="{FF2B5EF4-FFF2-40B4-BE49-F238E27FC236}">
                <a16:creationId xmlns:a16="http://schemas.microsoft.com/office/drawing/2014/main" id="{380F6680-C4FC-CAA6-7003-D8F6CCA4EF1E}"/>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906313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9DCE5-9444-A4CF-D49C-883BE86AD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994AB-7F37-4B14-B802-676BD9D8C65C}"/>
              </a:ext>
            </a:extLst>
          </p:cNvPr>
          <p:cNvSpPr>
            <a:spLocks noGrp="1"/>
          </p:cNvSpPr>
          <p:nvPr>
            <p:ph type="ctrTitle"/>
          </p:nvPr>
        </p:nvSpPr>
        <p:spPr>
          <a:xfrm>
            <a:off x="6991350" y="487680"/>
            <a:ext cx="4179570" cy="3376691"/>
          </a:xfrm>
        </p:spPr>
        <p:txBody>
          <a:bodyPr/>
          <a:lstStyle/>
          <a:p>
            <a:r>
              <a:rPr lang="en-US" dirty="0"/>
              <a:t>The Second Attempt</a:t>
            </a:r>
          </a:p>
        </p:txBody>
      </p:sp>
      <p:pic>
        <p:nvPicPr>
          <p:cNvPr id="16" name="Picture Placeholder 15">
            <a:extLst>
              <a:ext uri="{FF2B5EF4-FFF2-40B4-BE49-F238E27FC236}">
                <a16:creationId xmlns:a16="http://schemas.microsoft.com/office/drawing/2014/main" id="{83111025-8BF3-FF3E-F06C-C1C0FA533D37}"/>
              </a:ext>
            </a:extLst>
          </p:cNvPr>
          <p:cNvPicPr>
            <a:picLocks noGrp="1" noChangeAspect="1"/>
          </p:cNvPicPr>
          <p:nvPr>
            <p:ph type="pic" sz="quarter" idx="10"/>
          </p:nvPr>
        </p:nvPicPr>
        <p:blipFill>
          <a:blip r:embed="rId3"/>
          <a:srcRect l="35449" r="758"/>
          <a:stretch>
            <a:fillRect/>
          </a:stretch>
        </p:blipFill>
        <p:spPr>
          <a:xfrm>
            <a:off x="0" y="-5080"/>
            <a:ext cx="6576291" cy="6872605"/>
          </a:xfrm>
        </p:spPr>
      </p:pic>
      <p:cxnSp>
        <p:nvCxnSpPr>
          <p:cNvPr id="21" name="Straight Connector 20">
            <a:extLst>
              <a:ext uri="{FF2B5EF4-FFF2-40B4-BE49-F238E27FC236}">
                <a16:creationId xmlns:a16="http://schemas.microsoft.com/office/drawing/2014/main" id="{C3295877-04B9-EC2E-7E37-3A20149A0BF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46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B22F-9436-E135-4FD8-EF78E348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F42C3-FB9D-1218-0A20-3BE838FD6BDC}"/>
              </a:ext>
            </a:extLst>
          </p:cNvPr>
          <p:cNvSpPr>
            <a:spLocks noGrp="1"/>
          </p:cNvSpPr>
          <p:nvPr>
            <p:ph type="title"/>
          </p:nvPr>
        </p:nvSpPr>
        <p:spPr/>
        <p:txBody>
          <a:bodyPr/>
          <a:lstStyle/>
          <a:p>
            <a:r>
              <a:rPr lang="en-US" dirty="0"/>
              <a:t>The Second Attempt</a:t>
            </a:r>
          </a:p>
        </p:txBody>
      </p:sp>
      <p:sp>
        <p:nvSpPr>
          <p:cNvPr id="4" name="Content Placeholder 3">
            <a:extLst>
              <a:ext uri="{FF2B5EF4-FFF2-40B4-BE49-F238E27FC236}">
                <a16:creationId xmlns:a16="http://schemas.microsoft.com/office/drawing/2014/main" id="{4A1EE897-8FC1-47D1-282A-367FBFF04D08}"/>
              </a:ext>
            </a:extLst>
          </p:cNvPr>
          <p:cNvSpPr>
            <a:spLocks noGrp="1"/>
          </p:cNvSpPr>
          <p:nvPr>
            <p:ph sz="half" idx="13"/>
          </p:nvPr>
        </p:nvSpPr>
        <p:spPr>
          <a:xfrm>
            <a:off x="2933700" y="2797255"/>
            <a:ext cx="3943627" cy="3688605"/>
          </a:xfrm>
        </p:spPr>
        <p:txBody>
          <a:bodyPr>
            <a:normAutofit fontScale="70000" lnSpcReduction="20000"/>
          </a:bodyPr>
          <a:lstStyle/>
          <a:p>
            <a:r>
              <a:rPr lang="en-US" dirty="0"/>
              <a:t>Lytro learned from its mistakes and aimed its second product at a more serious, professional market. In 2014, they launched the Lytro Illum.</a:t>
            </a:r>
          </a:p>
          <a:p>
            <a:r>
              <a:rPr lang="en-US" dirty="0"/>
              <a:t>Design: This looked much more like a modern, high-end mirrorless camera with a large lens, a proper grip, and an articulated screen.</a:t>
            </a:r>
          </a:p>
          <a:p>
            <a:r>
              <a:rPr lang="en-US" dirty="0"/>
              <a:t>Improved Sensor: It boasted a 40 </a:t>
            </a:r>
            <a:r>
              <a:rPr lang="en-US" dirty="0" err="1"/>
              <a:t>Megaray</a:t>
            </a:r>
            <a:r>
              <a:rPr lang="en-US" dirty="0"/>
              <a:t> sensor, which could produce a more respectable 4-megapixel final 2D image.</a:t>
            </a:r>
          </a:p>
          <a:p>
            <a:r>
              <a:rPr lang="en-US" dirty="0"/>
              <a:t>Price: It was launched at a hefty $1,600, placing it firmly in the "prosumer" and professional market.</a:t>
            </a:r>
          </a:p>
          <a:p>
            <a:r>
              <a:rPr lang="en-US" dirty="0"/>
              <a:t>While the Illum was a significant improvement and a more serious photographic tool, it still failed to gain traction. The core problems remained: the resolution was still too low for professional work, the workflow was still cumbersome, and it was a niche product in a market dominated by high-resolution DSLR.</a:t>
            </a:r>
          </a:p>
        </p:txBody>
      </p:sp>
      <p:sp>
        <p:nvSpPr>
          <p:cNvPr id="7" name="Slide Number Placeholder 6">
            <a:extLst>
              <a:ext uri="{FF2B5EF4-FFF2-40B4-BE49-F238E27FC236}">
                <a16:creationId xmlns:a16="http://schemas.microsoft.com/office/drawing/2014/main" id="{4A919988-002B-1C5A-7823-4731AD8E6C0C}"/>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8" name="Content Placeholder 7" descr="A close-up of a camera&#10;&#10;AI-generated content may be incorrect.">
            <a:extLst>
              <a:ext uri="{FF2B5EF4-FFF2-40B4-BE49-F238E27FC236}">
                <a16:creationId xmlns:a16="http://schemas.microsoft.com/office/drawing/2014/main" id="{27D56427-FC46-FDB5-6AFC-4CBC4D63F5B2}"/>
              </a:ext>
            </a:extLst>
          </p:cNvPr>
          <p:cNvPicPr>
            <a:picLocks noGrp="1" noChangeAspect="1"/>
          </p:cNvPicPr>
          <p:nvPr>
            <p:ph sz="half" idx="14"/>
          </p:nvPr>
        </p:nvPicPr>
        <p:blipFill>
          <a:blip r:embed="rId2"/>
          <a:stretch>
            <a:fillRect/>
          </a:stretch>
        </p:blipFill>
        <p:spPr>
          <a:xfrm>
            <a:off x="7410450" y="3553968"/>
            <a:ext cx="3943350" cy="2629789"/>
          </a:xfrm>
        </p:spPr>
      </p:pic>
    </p:spTree>
    <p:extLst>
      <p:ext uri="{BB962C8B-B14F-4D97-AF65-F5344CB8AC3E}">
        <p14:creationId xmlns:p14="http://schemas.microsoft.com/office/powerpoint/2010/main" val="2038965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B1E0D-1A5F-B842-28AD-4C3896110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17CEE-B91F-6939-4CF7-800DFD992D08}"/>
              </a:ext>
            </a:extLst>
          </p:cNvPr>
          <p:cNvSpPr>
            <a:spLocks noGrp="1"/>
          </p:cNvSpPr>
          <p:nvPr>
            <p:ph type="ctrTitle"/>
          </p:nvPr>
        </p:nvSpPr>
        <p:spPr/>
        <p:txBody>
          <a:bodyPr/>
          <a:lstStyle/>
          <a:p>
            <a:r>
              <a:rPr lang="en-US" dirty="0"/>
              <a:t>The Pivot and the End</a:t>
            </a:r>
          </a:p>
        </p:txBody>
      </p:sp>
    </p:spTree>
    <p:extLst>
      <p:ext uri="{BB962C8B-B14F-4D97-AF65-F5344CB8AC3E}">
        <p14:creationId xmlns:p14="http://schemas.microsoft.com/office/powerpoint/2010/main" val="343602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D2CB-EDD8-8EED-74A3-48C505F028ED}"/>
              </a:ext>
            </a:extLst>
          </p:cNvPr>
          <p:cNvSpPr>
            <a:spLocks noGrp="1"/>
          </p:cNvSpPr>
          <p:nvPr>
            <p:ph type="title"/>
          </p:nvPr>
        </p:nvSpPr>
        <p:spPr/>
        <p:txBody>
          <a:bodyPr/>
          <a:lstStyle/>
          <a:p>
            <a:r>
              <a:rPr lang="en-US" dirty="0"/>
              <a:t>The Pivot and the End</a:t>
            </a:r>
          </a:p>
        </p:txBody>
      </p:sp>
      <p:sp>
        <p:nvSpPr>
          <p:cNvPr id="4" name="Content Placeholder 3">
            <a:extLst>
              <a:ext uri="{FF2B5EF4-FFF2-40B4-BE49-F238E27FC236}">
                <a16:creationId xmlns:a16="http://schemas.microsoft.com/office/drawing/2014/main" id="{88E74FF4-D710-4F77-CB36-62A5B93B5BEE}"/>
              </a:ext>
            </a:extLst>
          </p:cNvPr>
          <p:cNvSpPr>
            <a:spLocks noGrp="1"/>
          </p:cNvSpPr>
          <p:nvPr>
            <p:ph sz="half" idx="13"/>
          </p:nvPr>
        </p:nvSpPr>
        <p:spPr>
          <a:xfrm>
            <a:off x="2933700" y="2797255"/>
            <a:ext cx="3943627" cy="3688605"/>
          </a:xfrm>
        </p:spPr>
        <p:txBody>
          <a:bodyPr>
            <a:normAutofit fontScale="77500" lnSpcReduction="20000"/>
          </a:bodyPr>
          <a:lstStyle/>
          <a:p>
            <a:r>
              <a:rPr lang="en-US" dirty="0"/>
              <a:t>Recognizing that the consumer camera market was a losing battle, Lytro made a dramatic pivot in 2015. They decided to leverage their unique technology for the burgeoning field of Virtual Reality (VR).</a:t>
            </a:r>
          </a:p>
          <a:p>
            <a:r>
              <a:rPr lang="en-US" dirty="0"/>
              <a:t>Their light-field data, which captured depth and perspective, was perfect for creating immersive, cinematic VR experiences where the viewer could move their head slightly and see around objects naturally (a concept known as six degrees of freedom, or 6DoF).</a:t>
            </a:r>
          </a:p>
          <a:p>
            <a:r>
              <a:rPr lang="en-US" dirty="0"/>
              <a:t>They announced Lytro Immerge, a colossal, high-end VR video capture camera designed for professional studios. This beast of a machine captured so much data that one second of footage required 400GB of storage and a dedicated server to process it.</a:t>
            </a:r>
          </a:p>
        </p:txBody>
      </p:sp>
      <p:pic>
        <p:nvPicPr>
          <p:cNvPr id="11" name="Content Placeholder 10" descr="A person standing next to a large black board&#10;&#10;AI-generated content may be incorrect.">
            <a:extLst>
              <a:ext uri="{FF2B5EF4-FFF2-40B4-BE49-F238E27FC236}">
                <a16:creationId xmlns:a16="http://schemas.microsoft.com/office/drawing/2014/main" id="{F5B22E67-4CF9-4ACD-CA6F-4C7D23B353A5}"/>
              </a:ext>
            </a:extLst>
          </p:cNvPr>
          <p:cNvPicPr>
            <a:picLocks noGrp="1" noChangeAspect="1"/>
          </p:cNvPicPr>
          <p:nvPr>
            <p:ph sz="half" idx="14"/>
          </p:nvPr>
        </p:nvPicPr>
        <p:blipFill>
          <a:blip r:embed="rId2"/>
          <a:stretch>
            <a:fillRect/>
          </a:stretch>
        </p:blipFill>
        <p:spPr>
          <a:xfrm>
            <a:off x="7410450" y="3521800"/>
            <a:ext cx="3943350" cy="2240100"/>
          </a:xfrm>
        </p:spPr>
      </p:pic>
      <p:sp>
        <p:nvSpPr>
          <p:cNvPr id="7" name="Slide Number Placeholder 6">
            <a:extLst>
              <a:ext uri="{FF2B5EF4-FFF2-40B4-BE49-F238E27FC236}">
                <a16:creationId xmlns:a16="http://schemas.microsoft.com/office/drawing/2014/main" id="{3DF6F7B9-6E4C-051A-5BA9-C9F1158DB942}"/>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56749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8608-839F-1C5D-E1E1-A3E091940FA5}"/>
              </a:ext>
            </a:extLst>
          </p:cNvPr>
          <p:cNvSpPr>
            <a:spLocks noGrp="1"/>
          </p:cNvSpPr>
          <p:nvPr>
            <p:ph type="title"/>
          </p:nvPr>
        </p:nvSpPr>
        <p:spPr/>
        <p:txBody>
          <a:bodyPr/>
          <a:lstStyle/>
          <a:p>
            <a:r>
              <a:rPr lang="en-US" dirty="0"/>
              <a:t>The Pivot and the End</a:t>
            </a:r>
          </a:p>
        </p:txBody>
      </p:sp>
      <p:sp>
        <p:nvSpPr>
          <p:cNvPr id="4" name="Content Placeholder 3">
            <a:extLst>
              <a:ext uri="{FF2B5EF4-FFF2-40B4-BE49-F238E27FC236}">
                <a16:creationId xmlns:a16="http://schemas.microsoft.com/office/drawing/2014/main" id="{B29858E4-DB37-A856-98A6-B0ABE7BFDA23}"/>
              </a:ext>
            </a:extLst>
          </p:cNvPr>
          <p:cNvSpPr>
            <a:spLocks noGrp="1"/>
          </p:cNvSpPr>
          <p:nvPr>
            <p:ph sz="half" idx="13"/>
          </p:nvPr>
        </p:nvSpPr>
        <p:spPr>
          <a:xfrm>
            <a:off x="2933700" y="2797255"/>
            <a:ext cx="3943627" cy="3688605"/>
          </a:xfrm>
        </p:spPr>
        <p:txBody>
          <a:bodyPr>
            <a:normAutofit fontScale="85000" lnSpcReduction="10000"/>
          </a:bodyPr>
          <a:lstStyle/>
          <a:p>
            <a:r>
              <a:rPr lang="en-US" dirty="0"/>
              <a:t>While the technology was once again impressive, the ambition was crippling.</a:t>
            </a:r>
          </a:p>
          <a:p>
            <a:r>
              <a:rPr lang="en-US" dirty="0"/>
              <a:t>The system was impractically large, astronomically expensive (available for rental only), and the market for high-end cinematic VR had not yet matured.</a:t>
            </a:r>
          </a:p>
          <a:p>
            <a:r>
              <a:rPr lang="en-US" dirty="0"/>
              <a:t>Lytro had once again built a technically brilliant product for a market that wasn't ready or large enough to support it.</a:t>
            </a:r>
          </a:p>
          <a:p>
            <a:r>
              <a:rPr lang="en-US" dirty="0"/>
              <a:t>After burning through over $200 million in funding, the company could not secure more. In March 2018, Lytro announced it was ceasing operations.</a:t>
            </a:r>
          </a:p>
        </p:txBody>
      </p:sp>
      <p:sp>
        <p:nvSpPr>
          <p:cNvPr id="6" name="Content Placeholder 5">
            <a:extLst>
              <a:ext uri="{FF2B5EF4-FFF2-40B4-BE49-F238E27FC236}">
                <a16:creationId xmlns:a16="http://schemas.microsoft.com/office/drawing/2014/main" id="{75DA6E4C-795D-1453-8912-EE01049233AF}"/>
              </a:ext>
            </a:extLst>
          </p:cNvPr>
          <p:cNvSpPr>
            <a:spLocks noGrp="1"/>
          </p:cNvSpPr>
          <p:nvPr>
            <p:ph sz="half" idx="14"/>
          </p:nvPr>
        </p:nvSpPr>
        <p:spPr>
          <a:xfrm>
            <a:off x="7410173" y="2797254"/>
            <a:ext cx="3943627" cy="3688605"/>
          </a:xfrm>
        </p:spPr>
        <p:txBody>
          <a:bodyPr>
            <a:normAutofit fontScale="85000" lnSpcReduction="20000"/>
          </a:bodyPr>
          <a:lstStyle/>
          <a:p>
            <a:r>
              <a:rPr lang="en-US" dirty="0"/>
              <a:t>Shortly after, it was reported that Google acquired most of </a:t>
            </a:r>
            <a:r>
              <a:rPr lang="en-US" dirty="0" err="1"/>
              <a:t>Lytro's</a:t>
            </a:r>
            <a:r>
              <a:rPr lang="en-US" dirty="0"/>
              <a:t> assets and many of its engineers for around $40 million—a fraction of the investment poured into it. </a:t>
            </a:r>
          </a:p>
          <a:p>
            <a:r>
              <a:rPr lang="en-US" dirty="0"/>
              <a:t>Google was primarily interested in the patents and engineering talent to bolster its own efforts in VR and computational photography, which live on in products like the Pixel camera and VR projects.</a:t>
            </a:r>
          </a:p>
          <a:p>
            <a:r>
              <a:rPr lang="en-US" dirty="0"/>
              <a:t>The story of Lytro is a powerful lesson: groundbreaking technology alone does not guarantee success.</a:t>
            </a:r>
          </a:p>
          <a:p>
            <a:r>
              <a:rPr lang="en-US" dirty="0"/>
              <a:t>Without the right product-market fit, user experience, and a genuine solution to a widespread problem, even the most magical ideas can fail to find their place in the world.</a:t>
            </a:r>
          </a:p>
        </p:txBody>
      </p:sp>
      <p:sp>
        <p:nvSpPr>
          <p:cNvPr id="7" name="Slide Number Placeholder 6">
            <a:extLst>
              <a:ext uri="{FF2B5EF4-FFF2-40B4-BE49-F238E27FC236}">
                <a16:creationId xmlns:a16="http://schemas.microsoft.com/office/drawing/2014/main" id="{AF3CEEEC-31CB-E9FF-FB9F-7FA2C3C8034C}"/>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45190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Joseph Cijo</a:t>
            </a:r>
          </a:p>
          <a:p>
            <a:r>
              <a:rPr lang="en-US" dirty="0"/>
              <a:t>2022A7PS0019U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fontScale="92500" lnSpcReduction="20000"/>
          </a:bodyPr>
          <a:lstStyle/>
          <a:p>
            <a:r>
              <a:rPr lang="en-US" dirty="0"/>
              <a:t>The Genesis</a:t>
            </a:r>
          </a:p>
          <a:p>
            <a:r>
              <a:rPr lang="en-US" dirty="0"/>
              <a:t>What is Light-Field Photography?</a:t>
            </a:r>
          </a:p>
          <a:p>
            <a:r>
              <a:rPr lang="en-US" dirty="0"/>
              <a:t>The Hype and the First Product</a:t>
            </a:r>
          </a:p>
          <a:p>
            <a:r>
              <a:rPr lang="en-US" dirty="0"/>
              <a:t>The Cracks begin to Show</a:t>
            </a:r>
          </a:p>
          <a:p>
            <a:r>
              <a:rPr lang="en-US" dirty="0"/>
              <a:t>The Second Attempt</a:t>
            </a:r>
          </a:p>
          <a:p>
            <a:r>
              <a:rPr lang="en-US" dirty="0"/>
              <a:t>The Pivot and the End</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The Genesis</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B326-5D57-9496-76CC-0B932E4B8D0E}"/>
              </a:ext>
            </a:extLst>
          </p:cNvPr>
          <p:cNvSpPr>
            <a:spLocks noGrp="1"/>
          </p:cNvSpPr>
          <p:nvPr>
            <p:ph type="title"/>
          </p:nvPr>
        </p:nvSpPr>
        <p:spPr/>
        <p:txBody>
          <a:bodyPr/>
          <a:lstStyle/>
          <a:p>
            <a:r>
              <a:rPr lang="en-US" dirty="0"/>
              <a:t>The Genesis</a:t>
            </a:r>
          </a:p>
        </p:txBody>
      </p:sp>
      <p:pic>
        <p:nvPicPr>
          <p:cNvPr id="11" name="Picture Placeholder 10" descr="A person in a suit giving a presentation&#10;&#10;AI-generated content may be incorrect.">
            <a:extLst>
              <a:ext uri="{FF2B5EF4-FFF2-40B4-BE49-F238E27FC236}">
                <a16:creationId xmlns:a16="http://schemas.microsoft.com/office/drawing/2014/main" id="{268E7E49-B67B-D9EC-2B9F-573EBF6E6E2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3534" r="23534"/>
          <a:stretch>
            <a:fillRect/>
          </a:stretch>
        </p:blipFill>
        <p:spPr/>
      </p:pic>
      <p:sp>
        <p:nvSpPr>
          <p:cNvPr id="7" name="Slide Number Placeholder 6">
            <a:extLst>
              <a:ext uri="{FF2B5EF4-FFF2-40B4-BE49-F238E27FC236}">
                <a16:creationId xmlns:a16="http://schemas.microsoft.com/office/drawing/2014/main" id="{103CF6C9-6099-0683-4F5E-FD2A1B9F6036}"/>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9" name="Content Placeholder 8">
            <a:extLst>
              <a:ext uri="{FF2B5EF4-FFF2-40B4-BE49-F238E27FC236}">
                <a16:creationId xmlns:a16="http://schemas.microsoft.com/office/drawing/2014/main" id="{3BA3C965-92D7-FF44-4C9E-1D7468ADEC85}"/>
              </a:ext>
            </a:extLst>
          </p:cNvPr>
          <p:cNvSpPr>
            <a:spLocks noGrp="1"/>
          </p:cNvSpPr>
          <p:nvPr>
            <p:ph sz="half" idx="14"/>
          </p:nvPr>
        </p:nvSpPr>
        <p:spPr/>
        <p:txBody>
          <a:bodyPr/>
          <a:lstStyle/>
          <a:p>
            <a:r>
              <a:rPr lang="en-US" dirty="0"/>
              <a:t>The story of Lytro begins with its founder, Ren Ng, a gifted researcher at Stanford University. For his Ph.D. dissertation in computer science, Ng tackled a concept that had been theoretical for nearly a century: light-field photography.</a:t>
            </a:r>
          </a:p>
        </p:txBody>
      </p:sp>
      <p:sp>
        <p:nvSpPr>
          <p:cNvPr id="12" name="TextBox 11">
            <a:extLst>
              <a:ext uri="{FF2B5EF4-FFF2-40B4-BE49-F238E27FC236}">
                <a16:creationId xmlns:a16="http://schemas.microsoft.com/office/drawing/2014/main" id="{B64DE495-625E-262D-BA58-6B080E42525C}"/>
              </a:ext>
            </a:extLst>
          </p:cNvPr>
          <p:cNvSpPr txBox="1"/>
          <p:nvPr/>
        </p:nvSpPr>
        <p:spPr>
          <a:xfrm>
            <a:off x="-28230" y="6867144"/>
            <a:ext cx="5481955" cy="230832"/>
          </a:xfrm>
          <a:prstGeom prst="rect">
            <a:avLst/>
          </a:prstGeom>
          <a:noFill/>
        </p:spPr>
        <p:txBody>
          <a:bodyPr wrap="square" rtlCol="0">
            <a:spAutoFit/>
          </a:bodyPr>
          <a:lstStyle/>
          <a:p>
            <a:r>
              <a:rPr lang="en-US" sz="900">
                <a:hlinkClick r:id="rId3" tooltip="https://www.flickr.com/photos/fortunelivemedia/5961153889/"/>
              </a:rPr>
              <a:t>This Photo</a:t>
            </a:r>
            <a:r>
              <a:rPr lang="en-US" sz="900"/>
              <a:t> by Unknown Author is licensed under </a:t>
            </a:r>
            <a:r>
              <a:rPr lang="en-US" sz="900">
                <a:hlinkClick r:id="rId4" tooltip="https://creativecommons.org/licenses/by-nd/3.0/"/>
              </a:rPr>
              <a:t>CC BY-ND</a:t>
            </a:r>
            <a:endParaRPr lang="en-US" sz="900"/>
          </a:p>
        </p:txBody>
      </p:sp>
    </p:spTree>
    <p:extLst>
      <p:ext uri="{BB962C8B-B14F-4D97-AF65-F5344CB8AC3E}">
        <p14:creationId xmlns:p14="http://schemas.microsoft.com/office/powerpoint/2010/main" val="398709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What is Light-Field Photography?</a:t>
            </a:r>
          </a:p>
        </p:txBody>
      </p:sp>
    </p:spTree>
    <p:extLst>
      <p:ext uri="{BB962C8B-B14F-4D97-AF65-F5344CB8AC3E}">
        <p14:creationId xmlns:p14="http://schemas.microsoft.com/office/powerpoint/2010/main" val="33469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2540-7FAC-BEBD-D867-E9B08C0E4071}"/>
              </a:ext>
            </a:extLst>
          </p:cNvPr>
          <p:cNvSpPr>
            <a:spLocks noGrp="1"/>
          </p:cNvSpPr>
          <p:nvPr>
            <p:ph type="title"/>
          </p:nvPr>
        </p:nvSpPr>
        <p:spPr/>
        <p:txBody>
          <a:bodyPr/>
          <a:lstStyle/>
          <a:p>
            <a:r>
              <a:rPr lang="en-US" dirty="0"/>
              <a:t>What is Light-Field Photography?</a:t>
            </a:r>
          </a:p>
        </p:txBody>
      </p:sp>
      <p:sp>
        <p:nvSpPr>
          <p:cNvPr id="3" name="Content Placeholder 2">
            <a:extLst>
              <a:ext uri="{FF2B5EF4-FFF2-40B4-BE49-F238E27FC236}">
                <a16:creationId xmlns:a16="http://schemas.microsoft.com/office/drawing/2014/main" id="{8184928F-7A80-7D2D-9B3E-EB6222C10D36}"/>
              </a:ext>
            </a:extLst>
          </p:cNvPr>
          <p:cNvSpPr>
            <a:spLocks noGrp="1"/>
          </p:cNvSpPr>
          <p:nvPr>
            <p:ph sz="half" idx="2"/>
          </p:nvPr>
        </p:nvSpPr>
        <p:spPr/>
        <p:txBody>
          <a:bodyPr>
            <a:normAutofit/>
          </a:bodyPr>
          <a:lstStyle/>
          <a:p>
            <a:r>
              <a:rPr lang="en-US" b="0" dirty="0"/>
              <a:t>Capture only the intensity and color of light. The focus is permanently locked the moment you take the picture.</a:t>
            </a:r>
          </a:p>
          <a:p>
            <a:r>
              <a:rPr lang="en-US" b="0" dirty="0"/>
              <a:t>A light-field camera also captures the DIRECTION of every light ray, using a special microlens array placed over the sensor.</a:t>
            </a:r>
          </a:p>
          <a:p>
            <a:r>
              <a:rPr lang="en-US" b="0" dirty="0"/>
              <a:t>This wealth of data allows the user to choose the focal point after the photo has already been taken.</a:t>
            </a:r>
          </a:p>
          <a:p>
            <a:r>
              <a:rPr lang="en-US" b="0" dirty="0"/>
              <a:t>This technology was developed by Ren Ng based on his award-winning 2006 dissertation, leading him to found the company Lytro.</a:t>
            </a:r>
          </a:p>
        </p:txBody>
      </p:sp>
      <p:sp>
        <p:nvSpPr>
          <p:cNvPr id="4" name="Slide Number Placeholder 3">
            <a:extLst>
              <a:ext uri="{FF2B5EF4-FFF2-40B4-BE49-F238E27FC236}">
                <a16:creationId xmlns:a16="http://schemas.microsoft.com/office/drawing/2014/main" id="{7A494161-492D-3506-0987-BADDA5CD0AF7}"/>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198064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The Hype and the First Product</a:t>
            </a:r>
          </a:p>
        </p:txBody>
      </p:sp>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4117" r="14117"/>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A68C-B6FB-1A0B-3730-47F2FB311710}"/>
              </a:ext>
            </a:extLst>
          </p:cNvPr>
          <p:cNvSpPr>
            <a:spLocks noGrp="1"/>
          </p:cNvSpPr>
          <p:nvPr>
            <p:ph type="title"/>
          </p:nvPr>
        </p:nvSpPr>
        <p:spPr/>
        <p:txBody>
          <a:bodyPr/>
          <a:lstStyle/>
          <a:p>
            <a:r>
              <a:rPr lang="en-US" dirty="0"/>
              <a:t>The Hype and the First Product</a:t>
            </a:r>
          </a:p>
        </p:txBody>
      </p:sp>
      <p:sp>
        <p:nvSpPr>
          <p:cNvPr id="4" name="Content Placeholder 3">
            <a:extLst>
              <a:ext uri="{FF2B5EF4-FFF2-40B4-BE49-F238E27FC236}">
                <a16:creationId xmlns:a16="http://schemas.microsoft.com/office/drawing/2014/main" id="{25BF0195-4264-2448-2E42-AAC8927D4990}"/>
              </a:ext>
            </a:extLst>
          </p:cNvPr>
          <p:cNvSpPr>
            <a:spLocks noGrp="1"/>
          </p:cNvSpPr>
          <p:nvPr>
            <p:ph sz="half" idx="13"/>
          </p:nvPr>
        </p:nvSpPr>
        <p:spPr>
          <a:xfrm>
            <a:off x="2933700" y="2797255"/>
            <a:ext cx="3943627" cy="3688605"/>
          </a:xfrm>
        </p:spPr>
        <p:txBody>
          <a:bodyPr>
            <a:normAutofit fontScale="77500" lnSpcReduction="20000"/>
          </a:bodyPr>
          <a:lstStyle/>
          <a:p>
            <a:r>
              <a:rPr lang="en-US" dirty="0"/>
              <a:t>In 2012, Lytro released its first product: the Lytro Light Field Camera. It was unlike any camera anyone had seen before.</a:t>
            </a:r>
          </a:p>
          <a:p>
            <a:r>
              <a:rPr lang="en-US" dirty="0"/>
              <a:t>Design: It was a small, rectangular tube, like a kaleidoscope or a small telescope. One end had the lens, the other had a tiny 1.5-inch touchscreen.</a:t>
            </a:r>
          </a:p>
          <a:p>
            <a:r>
              <a:rPr lang="en-US" dirty="0"/>
              <a:t>The "Living Pictures": The images it produced were interactive. You could click on different parts of the picture on a screen to change the focus, creating a "living picture."</a:t>
            </a:r>
          </a:p>
          <a:p>
            <a:r>
              <a:rPr lang="en-US" dirty="0"/>
              <a:t>Technology: It measured its sensor's resolution in "</a:t>
            </a:r>
            <a:r>
              <a:rPr lang="en-US" dirty="0" err="1"/>
              <a:t>Megarays</a:t>
            </a:r>
            <a:r>
              <a:rPr lang="en-US" dirty="0"/>
              <a:t>"—the number of light rays it could capture (11 </a:t>
            </a:r>
            <a:r>
              <a:rPr lang="en-US" dirty="0" err="1"/>
              <a:t>Megarays</a:t>
            </a:r>
            <a:r>
              <a:rPr lang="en-US" dirty="0"/>
              <a:t> for the first model).</a:t>
            </a:r>
          </a:p>
          <a:p>
            <a:r>
              <a:rPr lang="en-US" dirty="0"/>
              <a:t>However, the magic trick of post-capture refocusing came with significant trade-offs that quickly became apparent.</a:t>
            </a:r>
          </a:p>
        </p:txBody>
      </p:sp>
      <p:pic>
        <p:nvPicPr>
          <p:cNvPr id="9" name="Content Placeholder 8" descr="A close-up of a projector&#10;&#10;AI-generated content may be incorrect.">
            <a:extLst>
              <a:ext uri="{FF2B5EF4-FFF2-40B4-BE49-F238E27FC236}">
                <a16:creationId xmlns:a16="http://schemas.microsoft.com/office/drawing/2014/main" id="{4E8BC12A-FC88-5CD3-906A-9D09F6E37591}"/>
              </a:ext>
            </a:extLst>
          </p:cNvPr>
          <p:cNvPicPr>
            <a:picLocks noGrp="1" noChangeAspect="1"/>
          </p:cNvPicPr>
          <p:nvPr>
            <p:ph sz="half" idx="14"/>
          </p:nvPr>
        </p:nvPicPr>
        <p:blipFill>
          <a:blip r:embed="rId2"/>
          <a:stretch>
            <a:fillRect/>
          </a:stretch>
        </p:blipFill>
        <p:spPr>
          <a:xfrm>
            <a:off x="7410450" y="3092227"/>
            <a:ext cx="3943350" cy="3099246"/>
          </a:xfrm>
        </p:spPr>
      </p:pic>
      <p:sp>
        <p:nvSpPr>
          <p:cNvPr id="7" name="Slide Number Placeholder 6">
            <a:extLst>
              <a:ext uri="{FF2B5EF4-FFF2-40B4-BE49-F238E27FC236}">
                <a16:creationId xmlns:a16="http://schemas.microsoft.com/office/drawing/2014/main" id="{7DD1D626-F276-6AC6-6DD1-F16B973E2C1C}"/>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80323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EA0BC-2745-0BF8-B282-D3C96D16B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3F575-C2C9-3E7C-ACDC-A18292ECC14D}"/>
              </a:ext>
            </a:extLst>
          </p:cNvPr>
          <p:cNvSpPr>
            <a:spLocks noGrp="1"/>
          </p:cNvSpPr>
          <p:nvPr>
            <p:ph type="ctrTitle"/>
          </p:nvPr>
        </p:nvSpPr>
        <p:spPr>
          <a:xfrm>
            <a:off x="6991350" y="406400"/>
            <a:ext cx="4179570" cy="3457971"/>
          </a:xfrm>
        </p:spPr>
        <p:txBody>
          <a:bodyPr/>
          <a:lstStyle/>
          <a:p>
            <a:r>
              <a:rPr lang="en-US" dirty="0"/>
              <a:t>The Cracks begin to Show</a:t>
            </a:r>
          </a:p>
        </p:txBody>
      </p:sp>
    </p:spTree>
    <p:extLst>
      <p:ext uri="{BB962C8B-B14F-4D97-AF65-F5344CB8AC3E}">
        <p14:creationId xmlns:p14="http://schemas.microsoft.com/office/powerpoint/2010/main" val="246154733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{E0254C01-40FE-4EC4-87F5-64A84A36D5D0}tf67328976_win32</Template>
  <TotalTime>40</TotalTime>
  <Words>1081</Words>
  <Application>Microsoft Office PowerPoint</Application>
  <PresentationFormat>Widescreen</PresentationFormat>
  <Paragraphs>74</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Tenorite</vt:lpstr>
      <vt:lpstr>Custom</vt:lpstr>
      <vt:lpstr>The Fall of Lytro</vt:lpstr>
      <vt:lpstr>AGENDA</vt:lpstr>
      <vt:lpstr>The Genesis</vt:lpstr>
      <vt:lpstr>The Genesis</vt:lpstr>
      <vt:lpstr>What is Light-Field Photography?</vt:lpstr>
      <vt:lpstr>What is Light-Field Photography?</vt:lpstr>
      <vt:lpstr>The Hype and the First Product</vt:lpstr>
      <vt:lpstr>The Hype and the First Product</vt:lpstr>
      <vt:lpstr>The Cracks begin to Show</vt:lpstr>
      <vt:lpstr>The Cracks begin to Show</vt:lpstr>
      <vt:lpstr>The Second Attempt</vt:lpstr>
      <vt:lpstr>The Second Attempt</vt:lpstr>
      <vt:lpstr>The Pivot and the End</vt:lpstr>
      <vt:lpstr>The Pivot and the End</vt:lpstr>
      <vt:lpstr>The Pivot and the End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Cijo</dc:creator>
  <cp:lastModifiedBy>Joseph Cijo</cp:lastModifiedBy>
  <cp:revision>44</cp:revision>
  <dcterms:created xsi:type="dcterms:W3CDTF">2025-08-30T09:33:19Z</dcterms:created>
  <dcterms:modified xsi:type="dcterms:W3CDTF">2025-08-30T17:35:19Z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